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63" r:id="rId6"/>
    <p:sldId id="259" r:id="rId7"/>
    <p:sldId id="264" r:id="rId8"/>
    <p:sldId id="260" r:id="rId9"/>
    <p:sldId id="266" r:id="rId10"/>
    <p:sldId id="268" r:id="rId11"/>
    <p:sldId id="267" r:id="rId12"/>
    <p:sldId id="261" r:id="rId13"/>
    <p:sldId id="265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Raleway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56"/>
  </p:normalViewPr>
  <p:slideViewPr>
    <p:cSldViewPr snapToGrid="0">
      <p:cViewPr>
        <p:scale>
          <a:sx n="100" d="100"/>
          <a:sy n="100" d="100"/>
        </p:scale>
        <p:origin x="946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3d318ef80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3d318ef80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7439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3d318ef80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3d318ef80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3d318ef8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3d318ef8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3d318ef80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3d318ef80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03d318ef80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03d318ef80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8010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3d318ef80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3d318ef80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3d318ef80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3d318ef80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6143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3d318ef80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3d318ef80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9131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03d318ef80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03d318ef80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7453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Analysis of Real-estate Rental Properties in USA</a:t>
            </a:r>
            <a:endParaRPr sz="6200"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7950" y="257175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Parth Bhatt</a:t>
            </a:r>
            <a:endParaRPr b="1" dirty="0"/>
          </a:p>
        </p:txBody>
      </p:sp>
      <p:pic>
        <p:nvPicPr>
          <p:cNvPr id="1026" name="Picture 2" descr="Analysis on Housing Data | SiewLin_Yap">
            <a:extLst>
              <a:ext uri="{FF2B5EF4-FFF2-40B4-BE49-F238E27FC236}">
                <a16:creationId xmlns:a16="http://schemas.microsoft.com/office/drawing/2014/main" id="{90EF9633-5F12-AC42-AB29-CBE2AD775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414" y="2987150"/>
            <a:ext cx="3847723" cy="2032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7650" y="63832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Dashboard Analysis 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B7225C-C6A1-8949-BDC1-75E1CD34B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4646"/>
            <a:ext cx="9144000" cy="3265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24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7650" y="63832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Dashboard Analysis 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4F1882-A310-8A48-9363-9D817951F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343" y="1435047"/>
            <a:ext cx="2830362" cy="34616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7E0965-926E-A44F-B856-FC26A0B97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211" y="1435047"/>
            <a:ext cx="1625132" cy="6563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50F958-959B-F945-AEB8-8F294440E8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211" y="2180840"/>
            <a:ext cx="1607963" cy="75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975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61C89BC9-D83D-2B23-877B-E8D9709D6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48" y="453470"/>
            <a:ext cx="7887104" cy="458334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 ! </a:t>
            </a:r>
            <a:endParaRPr sz="6200" dirty="0"/>
          </a:p>
        </p:txBody>
      </p:sp>
    </p:spTree>
    <p:extLst>
      <p:ext uri="{BB962C8B-B14F-4D97-AF65-F5344CB8AC3E}">
        <p14:creationId xmlns:p14="http://schemas.microsoft.com/office/powerpoint/2010/main" val="965928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Agenda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285750" indent="-285750"/>
            <a:r>
              <a:rPr lang="en" dirty="0"/>
              <a:t>Goal</a:t>
            </a:r>
            <a:endParaRPr dirty="0"/>
          </a:p>
          <a:p>
            <a:pPr marL="285750" indent="-285750">
              <a:spcBef>
                <a:spcPts val="1200"/>
              </a:spcBef>
            </a:pPr>
            <a:r>
              <a:rPr lang="en" dirty="0"/>
              <a:t>Dataset </a:t>
            </a:r>
            <a:endParaRPr dirty="0"/>
          </a:p>
          <a:p>
            <a:pPr marL="285750" indent="-285750">
              <a:spcBef>
                <a:spcPts val="1200"/>
              </a:spcBef>
            </a:pPr>
            <a:r>
              <a:rPr lang="en" dirty="0"/>
              <a:t>EVA</a:t>
            </a:r>
            <a:endParaRPr dirty="0"/>
          </a:p>
          <a:p>
            <a:pPr marL="285750" indent="-285750">
              <a:spcBef>
                <a:spcPts val="1200"/>
              </a:spcBef>
            </a:pPr>
            <a:r>
              <a:rPr lang="en" dirty="0"/>
              <a:t>Result Analysis</a:t>
            </a:r>
            <a:endParaRPr dirty="0"/>
          </a:p>
          <a:p>
            <a:pPr marL="285750" indent="-285750">
              <a:spcBef>
                <a:spcPts val="1200"/>
              </a:spcBef>
              <a:spcAft>
                <a:spcPts val="1200"/>
              </a:spcAft>
            </a:pPr>
            <a:r>
              <a:rPr lang="en" dirty="0"/>
              <a:t>Dashboard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1600" i="1" dirty="0"/>
              <a:t>To create a dashboard where any new lister or buyer (tenant) will be able to examine the details of various listings for each state </a:t>
            </a:r>
          </a:p>
          <a:p>
            <a:pPr marL="285750" indent="-285750">
              <a:spcAft>
                <a:spcPts val="1200"/>
              </a:spcAft>
            </a:pPr>
            <a:endParaRPr lang="en-US" sz="1600" i="1" dirty="0"/>
          </a:p>
          <a:p>
            <a:pPr marL="0" lvl="0" indent="0">
              <a:spcAft>
                <a:spcPts val="1200"/>
              </a:spcAft>
              <a:buNone/>
            </a:pPr>
            <a:endParaRPr lang="en-US" sz="1600" i="1" dirty="0"/>
          </a:p>
          <a:p>
            <a:pPr marL="0" lvl="0" indent="0">
              <a:spcAft>
                <a:spcPts val="1200"/>
              </a:spcAft>
              <a:buNone/>
            </a:pPr>
            <a:endParaRPr sz="1600" i="1" dirty="0"/>
          </a:p>
        </p:txBody>
      </p:sp>
      <p:pic>
        <p:nvPicPr>
          <p:cNvPr id="2050" name="Picture 2" descr="5 Ways To Rethink Goal-Setting For Sales Teams In 2016 - Salesforce Canada  Blog">
            <a:extLst>
              <a:ext uri="{FF2B5EF4-FFF2-40B4-BE49-F238E27FC236}">
                <a16:creationId xmlns:a16="http://schemas.microsoft.com/office/drawing/2014/main" id="{7AB4900A-7106-5947-876B-B49DDE03A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807" y="3739081"/>
            <a:ext cx="2121290" cy="1111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E38A6-3D65-924A-AC66-5DEBC9BD4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630161"/>
            <a:ext cx="7688700" cy="5352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775CB-F6A1-9B48-B228-9231EEE02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7650" y="1562508"/>
            <a:ext cx="2669966" cy="2261100"/>
          </a:xfrm>
        </p:spPr>
        <p:txBody>
          <a:bodyPr/>
          <a:lstStyle/>
          <a:p>
            <a:r>
              <a:rPr lang="en-US" dirty="0"/>
              <a:t>Data source - Kaggle </a:t>
            </a:r>
          </a:p>
          <a:p>
            <a:pPr marL="146050" indent="0">
              <a:buNone/>
            </a:pPr>
            <a:endParaRPr lang="en-US" dirty="0"/>
          </a:p>
          <a:p>
            <a:r>
              <a:rPr lang="en-US" dirty="0"/>
              <a:t>Scarped from craigslist in June 2020</a:t>
            </a:r>
          </a:p>
          <a:p>
            <a:pPr marL="146050" indent="0">
              <a:buNone/>
            </a:pPr>
            <a:endParaRPr lang="en-US" dirty="0"/>
          </a:p>
          <a:p>
            <a:r>
              <a:rPr lang="en-US" dirty="0"/>
              <a:t>22 different columns and more than 38K instances </a:t>
            </a:r>
          </a:p>
        </p:txBody>
      </p:sp>
      <p:pic>
        <p:nvPicPr>
          <p:cNvPr id="4" name="Picture 3" descr="Application, table, Excel&#10;&#10;Description automatically generated">
            <a:extLst>
              <a:ext uri="{FF2B5EF4-FFF2-40B4-BE49-F238E27FC236}">
                <a16:creationId xmlns:a16="http://schemas.microsoft.com/office/drawing/2014/main" id="{A8F1E909-2B28-4B4D-A441-FC6BFBF925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7616" y="1562508"/>
            <a:ext cx="566928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004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E95FC-1C21-7F4E-BB7F-E39EC18C6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450" y="576372"/>
            <a:ext cx="7688400" cy="535200"/>
          </a:xfrm>
        </p:spPr>
        <p:txBody>
          <a:bodyPr>
            <a:normAutofit fontScale="90000"/>
          </a:bodyPr>
          <a:lstStyle/>
          <a:p>
            <a:r>
              <a:rPr lang="en-US" dirty="0"/>
              <a:t>Exploration Visual Analysis (EVA)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C6E8F1B-AE23-F349-9418-A810C0B9A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0744" y="1441200"/>
            <a:ext cx="4159454" cy="2261100"/>
          </a:xfrm>
        </p:spPr>
        <p:txBody>
          <a:bodyPr/>
          <a:lstStyle/>
          <a:p>
            <a:r>
              <a:rPr lang="en-US" dirty="0"/>
              <a:t>Observed Outliers for # beds and # baths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 descr="Timeline&#10;&#10;Description automatically generated">
            <a:extLst>
              <a:ext uri="{FF2B5EF4-FFF2-40B4-BE49-F238E27FC236}">
                <a16:creationId xmlns:a16="http://schemas.microsoft.com/office/drawing/2014/main" id="{F523CA0D-D4B9-4F42-A631-8D72D2837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198" y="1518862"/>
            <a:ext cx="4743802" cy="2120853"/>
          </a:xfrm>
          <a:prstGeom prst="rect">
            <a:avLst/>
          </a:prstGeom>
        </p:spPr>
      </p:pic>
      <p:pic>
        <p:nvPicPr>
          <p:cNvPr id="12" name="Picture 11" descr="Chart, bar chart&#10;&#10;Description automatically generated">
            <a:extLst>
              <a:ext uri="{FF2B5EF4-FFF2-40B4-BE49-F238E27FC236}">
                <a16:creationId xmlns:a16="http://schemas.microsoft.com/office/drawing/2014/main" id="{457608B3-095A-024A-B5BC-6B031717F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80" y="2571750"/>
            <a:ext cx="3846118" cy="212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20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7650" y="535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 (cont’d)</a:t>
            </a:r>
            <a:endParaRPr dirty="0"/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0EDA29B4-A44D-F64F-8A58-4CA730FC8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011" y="1170913"/>
            <a:ext cx="1095375" cy="2011045"/>
          </a:xfrm>
          <a:prstGeom prst="rect">
            <a:avLst/>
          </a:prstGeom>
        </p:spPr>
      </p:pic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5F73C31E-C005-9643-AAD6-F34DB5861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3121" y="2598435"/>
            <a:ext cx="3736340" cy="2009140"/>
          </a:xfrm>
          <a:prstGeom prst="rect">
            <a:avLst/>
          </a:prstGeom>
        </p:spPr>
      </p:pic>
      <p:pic>
        <p:nvPicPr>
          <p:cNvPr id="11" name="Picture 10" descr="Chart, bar chart, histogram&#10;&#10;Description automatically generated">
            <a:extLst>
              <a:ext uri="{FF2B5EF4-FFF2-40B4-BE49-F238E27FC236}">
                <a16:creationId xmlns:a16="http://schemas.microsoft.com/office/drawing/2014/main" id="{05E45251-AE38-394F-9544-F942231911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705" y="1537691"/>
            <a:ext cx="3639820" cy="1771015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BB6567F-C204-DE41-9693-6A3F2C2F8176}"/>
              </a:ext>
            </a:extLst>
          </p:cNvPr>
          <p:cNvSpPr txBox="1">
            <a:spLocks/>
          </p:cNvSpPr>
          <p:nvPr/>
        </p:nvSpPr>
        <p:spPr>
          <a:xfrm>
            <a:off x="184914" y="3592805"/>
            <a:ext cx="4159454" cy="1014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en-US" dirty="0"/>
              <a:t>Observed Outliers regarding Price distribution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7650" y="535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 (cont’d)</a:t>
            </a:r>
            <a:endParaRPr dirty="0"/>
          </a:p>
        </p:txBody>
      </p: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48750583-CD5D-4B4D-939F-237D27CE7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052" y="1391077"/>
            <a:ext cx="4837257" cy="3643502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908CB88-B813-4E4B-B4CD-2E8DFBC07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87302" y="1441199"/>
            <a:ext cx="2669966" cy="3076479"/>
          </a:xfrm>
        </p:spPr>
        <p:txBody>
          <a:bodyPr>
            <a:normAutofit/>
          </a:bodyPr>
          <a:lstStyle/>
          <a:p>
            <a:r>
              <a:rPr lang="en-US" dirty="0"/>
              <a:t>Assisted Living type has the highest average rental price per month</a:t>
            </a:r>
          </a:p>
          <a:p>
            <a:pPr marL="146050" indent="0">
              <a:buNone/>
            </a:pPr>
            <a:endParaRPr lang="en-US" dirty="0"/>
          </a:p>
          <a:p>
            <a:r>
              <a:rPr lang="en-US" dirty="0"/>
              <a:t>As the # bathroom increases , rental price increases too</a:t>
            </a:r>
          </a:p>
          <a:p>
            <a:pPr marL="146050" indent="0">
              <a:buNone/>
            </a:pPr>
            <a:endParaRPr lang="en-US" dirty="0"/>
          </a:p>
          <a:p>
            <a:r>
              <a:rPr lang="en-US" dirty="0"/>
              <a:t>Higher the # bedrooms, higher the rent</a:t>
            </a:r>
          </a:p>
        </p:txBody>
      </p:sp>
    </p:spTree>
    <p:extLst>
      <p:ext uri="{BB962C8B-B14F-4D97-AF65-F5344CB8AC3E}">
        <p14:creationId xmlns:p14="http://schemas.microsoft.com/office/powerpoint/2010/main" val="3906501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7650" y="15436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/>
              <a:t>Dashboard Analysis </a:t>
            </a:r>
            <a:endParaRPr u="sng" dirty="0"/>
          </a:p>
        </p:txBody>
      </p:sp>
      <p:pic>
        <p:nvPicPr>
          <p:cNvPr id="4098" name="Picture 2" descr="How to Do a Content Gap Analysis for SEO">
            <a:extLst>
              <a:ext uri="{FF2B5EF4-FFF2-40B4-BE49-F238E27FC236}">
                <a16:creationId xmlns:a16="http://schemas.microsoft.com/office/drawing/2014/main" id="{F9F23E1F-6531-E042-AD93-E83E2ED991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319" y="3461109"/>
            <a:ext cx="2598345" cy="1367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27650" y="63832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Dashboard Analysis 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69051D-9D68-1D4E-A150-DF790F02FE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42158"/>
            <a:ext cx="9144000" cy="325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982505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1233</TotalTime>
  <Words>129</Words>
  <Application>Microsoft Office PowerPoint</Application>
  <PresentationFormat>On-screen Show (16:9)</PresentationFormat>
  <Paragraphs>34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Raleway</vt:lpstr>
      <vt:lpstr>Arial</vt:lpstr>
      <vt:lpstr>Lato</vt:lpstr>
      <vt:lpstr>Streamline</vt:lpstr>
      <vt:lpstr>Analysis of Real-estate Rental Properties in USA</vt:lpstr>
      <vt:lpstr>Agenda </vt:lpstr>
      <vt:lpstr>Goal</vt:lpstr>
      <vt:lpstr>Dataset</vt:lpstr>
      <vt:lpstr>Exploration Visual Analysis (EVA)</vt:lpstr>
      <vt:lpstr>EVA (cont’d)</vt:lpstr>
      <vt:lpstr>EVA (cont’d)</vt:lpstr>
      <vt:lpstr>Dashboard Analysis </vt:lpstr>
      <vt:lpstr>Dashboard Analysis </vt:lpstr>
      <vt:lpstr>Dashboard Analysis </vt:lpstr>
      <vt:lpstr>Dashboard Analysis </vt:lpstr>
      <vt:lpstr>PowerPoint Presentation</vt:lpstr>
      <vt:lpstr>Thank You 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Real-estate Rental Properties in USA</dc:title>
  <cp:lastModifiedBy>Parth Bhatt (Student)</cp:lastModifiedBy>
  <cp:revision>5</cp:revision>
  <dcterms:modified xsi:type="dcterms:W3CDTF">2022-09-08T13:42:37Z</dcterms:modified>
</cp:coreProperties>
</file>